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77" r:id="rId4"/>
    <p:sldId id="258" r:id="rId5"/>
    <p:sldId id="280" r:id="rId6"/>
    <p:sldId id="281" r:id="rId7"/>
    <p:sldId id="292" r:id="rId8"/>
    <p:sldId id="296" r:id="rId9"/>
    <p:sldId id="297" r:id="rId10"/>
    <p:sldId id="282" r:id="rId11"/>
    <p:sldId id="295" r:id="rId12"/>
    <p:sldId id="294" r:id="rId13"/>
    <p:sldId id="283" r:id="rId14"/>
    <p:sldId id="284" r:id="rId15"/>
    <p:sldId id="285" r:id="rId16"/>
    <p:sldId id="298" r:id="rId17"/>
    <p:sldId id="299" r:id="rId18"/>
    <p:sldId id="286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CCEC361D-B42D-4690-8FB8-18C7D097C456}">
          <p14:sldIdLst>
            <p14:sldId id="256"/>
            <p14:sldId id="257"/>
            <p14:sldId id="277"/>
            <p14:sldId id="258"/>
            <p14:sldId id="280"/>
            <p14:sldId id="281"/>
            <p14:sldId id="292"/>
            <p14:sldId id="296"/>
            <p14:sldId id="297"/>
            <p14:sldId id="282"/>
            <p14:sldId id="295"/>
            <p14:sldId id="294"/>
            <p14:sldId id="283"/>
            <p14:sldId id="284"/>
            <p14:sldId id="285"/>
            <p14:sldId id="298"/>
            <p14:sldId id="299"/>
            <p14:sldId id="286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296A4-C0C0-405C-91A2-6E519D7F570E}" type="datetimeFigureOut">
              <a:rPr lang="de-DE" smtClean="0"/>
              <a:t>18.03.2021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13A4A-E5A8-4401-8FE2-4B82A61A19F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630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6" y="3324137"/>
            <a:ext cx="4422657" cy="35996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8153" y="2401173"/>
            <a:ext cx="6077966" cy="1221526"/>
          </a:xfrm>
        </p:spPr>
        <p:txBody>
          <a:bodyPr anchor="ctr">
            <a:noAutofit/>
          </a:bodyPr>
          <a:lstStyle>
            <a:lvl1pPr algn="l"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7618" y="3976629"/>
            <a:ext cx="7620581" cy="2117044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10" y="2057654"/>
            <a:ext cx="2094047" cy="191897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419" y="5409618"/>
            <a:ext cx="2293082" cy="210136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419" y="2115695"/>
            <a:ext cx="1968997" cy="1804379"/>
          </a:xfrm>
          <a:prstGeom prst="rect">
            <a:avLst/>
          </a:prstGeom>
        </p:spPr>
      </p:pic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54514" y="6304919"/>
            <a:ext cx="1640772" cy="409577"/>
          </a:xfrm>
        </p:spPr>
        <p:txBody>
          <a:bodyPr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b="1" dirty="0" smtClean="0"/>
              <a:t>Veranstaltung</a:t>
            </a:r>
            <a:r>
              <a:rPr lang="de-DE" dirty="0" smtClean="0"/>
              <a:t> | Amt</a:t>
            </a:r>
          </a:p>
          <a:p>
            <a:r>
              <a:rPr lang="de-DE" dirty="0" smtClean="0"/>
              <a:t>Dozent | Datum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752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4877" y="109087"/>
            <a:ext cx="2057400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de-DE" dirty="0" smtClean="0"/>
              <a:t>Seite </a:t>
            </a:r>
            <a:fld id="{71A85E80-D143-428F-A0DE-1E138ACF1750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419" y="5409618"/>
            <a:ext cx="2293082" cy="210136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7359" y="63535"/>
            <a:ext cx="1968997" cy="1804379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413" y="1471878"/>
            <a:ext cx="7918720" cy="540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1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6" y="3324137"/>
            <a:ext cx="4422657" cy="35996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5132" y="2282509"/>
            <a:ext cx="6095455" cy="1430931"/>
          </a:xfrm>
        </p:spPr>
        <p:txBody>
          <a:bodyPr anchor="ctr">
            <a:noAutofit/>
          </a:bodyPr>
          <a:lstStyle>
            <a:lvl1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033182"/>
            <a:ext cx="8017541" cy="2056469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10" y="2057654"/>
            <a:ext cx="2094047" cy="191897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419" y="5409618"/>
            <a:ext cx="2293082" cy="210136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419" y="2115695"/>
            <a:ext cx="1968997" cy="1804379"/>
          </a:xfrm>
          <a:prstGeom prst="rect">
            <a:avLst/>
          </a:prstGeom>
        </p:spPr>
      </p:pic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54514" y="6304919"/>
            <a:ext cx="1640772" cy="409577"/>
          </a:xfrm>
        </p:spPr>
        <p:txBody>
          <a:bodyPr/>
          <a:lstStyle>
            <a:lvl1pPr algn="l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b="1" dirty="0" smtClean="0"/>
              <a:t>Veranstaltung</a:t>
            </a:r>
            <a:r>
              <a:rPr lang="de-DE" dirty="0" smtClean="0"/>
              <a:t> | Amt</a:t>
            </a:r>
          </a:p>
          <a:p>
            <a:r>
              <a:rPr lang="de-DE" dirty="0" smtClean="0"/>
              <a:t>Dozent | Datum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2840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413" y="1471878"/>
            <a:ext cx="7918720" cy="5401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419" y="5409618"/>
            <a:ext cx="2293082" cy="210136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7359" y="63535"/>
            <a:ext cx="1968997" cy="1804379"/>
          </a:xfrm>
          <a:prstGeom prst="rect">
            <a:avLst/>
          </a:prstGeom>
        </p:spPr>
      </p:pic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4877" y="109087"/>
            <a:ext cx="2057400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de-DE" dirty="0" smtClean="0"/>
              <a:t>Seite </a:t>
            </a:r>
            <a:fld id="{71A85E80-D143-428F-A0DE-1E138ACF175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763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>
            <a:lvl1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413" y="1471878"/>
            <a:ext cx="7918720" cy="540106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419" y="5409618"/>
            <a:ext cx="2293082" cy="210136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7359" y="63535"/>
            <a:ext cx="1968997" cy="1804379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4877" y="109087"/>
            <a:ext cx="2057400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de-DE" dirty="0" smtClean="0"/>
              <a:t>Seite </a:t>
            </a:r>
            <a:fld id="{71A85E80-D143-428F-A0DE-1E138ACF175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0782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413" y="1471878"/>
            <a:ext cx="7918720" cy="5401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419" y="5409618"/>
            <a:ext cx="2293082" cy="210136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7359" y="63535"/>
            <a:ext cx="1968997" cy="1804379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4877" y="109087"/>
            <a:ext cx="2057400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de-DE" dirty="0" smtClean="0"/>
              <a:t>Seite </a:t>
            </a:r>
            <a:fld id="{71A85E80-D143-428F-A0DE-1E138ACF175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6754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413" y="1471878"/>
            <a:ext cx="7918720" cy="540106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419" y="5409618"/>
            <a:ext cx="2293082" cy="210136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7359" y="63535"/>
            <a:ext cx="1968997" cy="1804379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4877" y="109087"/>
            <a:ext cx="2057400" cy="365125"/>
          </a:xfrm>
        </p:spPr>
        <p:txBody>
          <a:bodyPr/>
          <a:lstStyle>
            <a:lvl1pPr>
              <a:defRPr sz="1100"/>
            </a:lvl1pPr>
          </a:lstStyle>
          <a:p>
            <a:r>
              <a:rPr lang="de-DE" dirty="0" smtClean="0"/>
              <a:t>Seite </a:t>
            </a:r>
            <a:fld id="{71A85E80-D143-428F-A0DE-1E138ACF175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1196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Veranstaltung | Amt Dozent | Datum 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85E80-D143-428F-A0DE-1E138ACF17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3419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306661" y="2380152"/>
            <a:ext cx="6077966" cy="1221526"/>
          </a:xfrm>
        </p:spPr>
        <p:txBody>
          <a:bodyPr/>
          <a:lstStyle/>
          <a:p>
            <a:r>
              <a:rPr lang="de-DE" sz="4800" b="1" dirty="0" smtClean="0"/>
              <a:t>Ran an die Kohle!</a:t>
            </a:r>
            <a:endParaRPr lang="de-DE" sz="48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154513" y="6304919"/>
            <a:ext cx="3578697" cy="409577"/>
          </a:xfrm>
        </p:spPr>
        <p:txBody>
          <a:bodyPr/>
          <a:lstStyle/>
          <a:p>
            <a:r>
              <a:rPr lang="de-DE" b="1" dirty="0" smtClean="0"/>
              <a:t>Veranstaltung</a:t>
            </a:r>
            <a:r>
              <a:rPr lang="de-DE" dirty="0" smtClean="0"/>
              <a:t> | Amt 51/2</a:t>
            </a:r>
          </a:p>
          <a:p>
            <a:r>
              <a:rPr lang="de-DE" dirty="0" smtClean="0"/>
              <a:t>Kinder- und Jugendförderung  | </a:t>
            </a:r>
            <a:r>
              <a:rPr lang="de-DE" dirty="0" smtClean="0"/>
              <a:t>18.03.2021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966" y="3772175"/>
            <a:ext cx="6863254" cy="2106928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20110" y="3983421"/>
            <a:ext cx="8092966" cy="2110252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solidFill>
                  <a:schemeClr val="bg1"/>
                </a:solidFill>
              </a:rPr>
              <a:t>Kinder- und Jugendförderplan </a:t>
            </a:r>
          </a:p>
          <a:p>
            <a:r>
              <a:rPr lang="de-DE" sz="3600" b="1" dirty="0" smtClean="0">
                <a:solidFill>
                  <a:schemeClr val="bg1"/>
                </a:solidFill>
              </a:rPr>
              <a:t>2021 – 2025</a:t>
            </a:r>
          </a:p>
          <a:p>
            <a:r>
              <a:rPr lang="de-DE" sz="3600" b="1" dirty="0" smtClean="0">
                <a:solidFill>
                  <a:schemeClr val="bg1"/>
                </a:solidFill>
              </a:rPr>
              <a:t>Kreis Steinfurt</a:t>
            </a:r>
            <a:endParaRPr lang="de-DE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08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257485"/>
            <a:ext cx="7886700" cy="831341"/>
          </a:xfrm>
        </p:spPr>
        <p:txBody>
          <a:bodyPr>
            <a:normAutofit/>
          </a:bodyPr>
          <a:lstStyle/>
          <a:p>
            <a:pPr algn="ctr"/>
            <a:r>
              <a:rPr lang="de-DE" sz="2400" b="1" dirty="0" smtClean="0"/>
              <a:t>Teil 4</a:t>
            </a:r>
            <a:br>
              <a:rPr lang="de-DE" sz="2400" b="1" dirty="0" smtClean="0"/>
            </a:br>
            <a:r>
              <a:rPr lang="de-DE" sz="2400" b="1" dirty="0" smtClean="0"/>
              <a:t>Förderrichtlinien der Kinder- und Jugendarbeit</a:t>
            </a:r>
            <a:endParaRPr lang="de-DE" sz="24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4497" y="1703440"/>
            <a:ext cx="8010853" cy="47288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Bitte die allg. Fördergrundsätze beachten!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99" y="1088826"/>
            <a:ext cx="7539248" cy="472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43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98257"/>
          </a:xfrm>
        </p:spPr>
        <p:txBody>
          <a:bodyPr>
            <a:normAutofit/>
          </a:bodyPr>
          <a:lstStyle/>
          <a:p>
            <a:r>
              <a:rPr lang="de-DE" sz="2000" b="1" dirty="0"/>
              <a:t>4.2.1 Ferientagesaktionen, Ferienfreizeiten (In- u. Ausland), </a:t>
            </a:r>
            <a:r>
              <a:rPr lang="de-DE" sz="2000" b="1" dirty="0" smtClean="0"/>
              <a:t>Internationale Jugendbegegnung</a:t>
            </a:r>
            <a:endParaRPr lang="de-DE" sz="2000" b="1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62" y="1319422"/>
            <a:ext cx="7321160" cy="4754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079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		</a:t>
            </a:r>
            <a:endParaRPr lang="de-DE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12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487" y="1088825"/>
            <a:ext cx="6364261" cy="5223259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28650" y="257485"/>
            <a:ext cx="7886700" cy="831341"/>
          </a:xfrm>
        </p:spPr>
        <p:txBody>
          <a:bodyPr>
            <a:normAutofit/>
          </a:bodyPr>
          <a:lstStyle/>
          <a:p>
            <a:r>
              <a:rPr lang="de-DE" sz="2000" b="1" dirty="0"/>
              <a:t>4.2.2 Nachhaltige Einbindung von jungen Menschen durch sozialraumorientierte und regionale Projekte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644" y="5779485"/>
            <a:ext cx="2467319" cy="60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99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28650" y="291649"/>
            <a:ext cx="7886700" cy="748971"/>
          </a:xfrm>
        </p:spPr>
        <p:txBody>
          <a:bodyPr>
            <a:normAutofit fontScale="90000"/>
          </a:bodyPr>
          <a:lstStyle/>
          <a:p>
            <a:r>
              <a:rPr lang="de-DE" sz="2000" b="1" dirty="0" smtClean="0"/>
              <a:t>4.2.3 Schulung von Gruppenleitenden, (Ferien-)Helfenden sowie ehrenamtlich Engagierten in der Kinder- und Jugendarbeit</a:t>
            </a:r>
            <a:endParaRPr lang="de-DE" sz="2000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508760"/>
            <a:ext cx="7841060" cy="400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705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46" y="1040620"/>
            <a:ext cx="7030431" cy="5125165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28650" y="291649"/>
            <a:ext cx="7886700" cy="7489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2000" b="1" dirty="0" smtClean="0"/>
              <a:t>4.2.4 Stärkung aktueller jugendrelevanter Handlungsfelder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035921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117" y="907776"/>
            <a:ext cx="2953330" cy="2111819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28650" y="291649"/>
            <a:ext cx="7886700" cy="43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2000" b="1" dirty="0" smtClean="0"/>
              <a:t>4.3 Betriebskostenförderung Offene Kinder- und Jugendarbeit</a:t>
            </a:r>
            <a:endParaRPr lang="de-DE" sz="2000" b="1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09" y="907776"/>
            <a:ext cx="3153215" cy="490606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794" y="2850861"/>
            <a:ext cx="3296110" cy="3343742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3782" y="4627115"/>
            <a:ext cx="1552792" cy="115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206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3282"/>
          </a:xfrm>
        </p:spPr>
        <p:txBody>
          <a:bodyPr>
            <a:normAutofit/>
          </a:bodyPr>
          <a:lstStyle/>
          <a:p>
            <a:r>
              <a:rPr lang="de-DE" sz="2000" b="1" dirty="0" smtClean="0"/>
              <a:t>4.4 Jugendverbandsarbeit</a:t>
            </a:r>
            <a:endParaRPr lang="de-DE" sz="2000" b="1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7211">
            <a:off x="820263" y="2511079"/>
            <a:ext cx="2719557" cy="2411915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28650" y="1751967"/>
            <a:ext cx="2574798" cy="613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1600" b="1" dirty="0" smtClean="0"/>
              <a:t>4.4.1 Strukturförderung- ehrenamtliche Arbeit</a:t>
            </a:r>
            <a:endParaRPr lang="de-DE" sz="1600" b="1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572000" y="1350947"/>
            <a:ext cx="7886700" cy="613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1600" b="1" dirty="0" smtClean="0"/>
              <a:t>4.4.2 Anschaffung von Gegenständen</a:t>
            </a:r>
            <a:endParaRPr lang="de-DE" sz="1600" b="1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58" y="1964229"/>
            <a:ext cx="2679419" cy="4078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668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1600" b="1" dirty="0" smtClean="0"/>
              <a:t>4.4.3 Kinderschutz</a:t>
            </a:r>
            <a:endParaRPr lang="de-DE" sz="1600" b="1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811" y="1523873"/>
            <a:ext cx="7353210" cy="4351338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5357">
            <a:off x="4516347" y="381707"/>
            <a:ext cx="3772426" cy="100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876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480" y="841864"/>
            <a:ext cx="6242990" cy="5558935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628650" y="291649"/>
            <a:ext cx="7886700" cy="433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2000" b="1" dirty="0" smtClean="0"/>
              <a:t>Ansprechpersonen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2943262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42" y="5045349"/>
            <a:ext cx="2008316" cy="1008395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43807" y="2729923"/>
            <a:ext cx="4920812" cy="14956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5000" dirty="0" smtClean="0"/>
              <a:t>Danke für die Aufmerksamkeit!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19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52" y="996389"/>
            <a:ext cx="2124371" cy="146705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689" y="4654914"/>
            <a:ext cx="990738" cy="81926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613" y="506581"/>
            <a:ext cx="1681491" cy="124315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860" y="1239248"/>
            <a:ext cx="1915008" cy="629592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877" y="4573480"/>
            <a:ext cx="1915008" cy="124578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833" y="5064254"/>
            <a:ext cx="1482370" cy="777787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65" y="4776646"/>
            <a:ext cx="2010056" cy="49536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709" y="507141"/>
            <a:ext cx="1508778" cy="660664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635" y="1120614"/>
            <a:ext cx="1412234" cy="555633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635" y="1667563"/>
            <a:ext cx="1209844" cy="58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5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87186"/>
            <a:ext cx="7886700" cy="1171891"/>
          </a:xfrm>
        </p:spPr>
        <p:txBody>
          <a:bodyPr>
            <a:normAutofit/>
          </a:bodyPr>
          <a:lstStyle/>
          <a:p>
            <a:pPr algn="ctr"/>
            <a:r>
              <a:rPr lang="de-DE" sz="2400" b="1" dirty="0" smtClean="0"/>
              <a:t>Der Kinder- und Jugendförderplan (KJFP)</a:t>
            </a:r>
            <a:br>
              <a:rPr lang="de-DE" sz="2400" b="1" dirty="0" smtClean="0"/>
            </a:br>
            <a:r>
              <a:rPr lang="de-DE" sz="2400" b="1" dirty="0" smtClean="0"/>
              <a:t>2021- 2025 des Kreises Steinfurt</a:t>
            </a:r>
            <a:endParaRPr lang="de-DE" sz="2400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65" y="1372549"/>
            <a:ext cx="3531476" cy="4950235"/>
          </a:xfrm>
          <a:prstGeom prst="rect">
            <a:avLst/>
          </a:prstGeom>
        </p:spPr>
      </p:pic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4435366" y="1372550"/>
            <a:ext cx="4079984" cy="5277380"/>
          </a:xfrm>
        </p:spPr>
        <p:txBody>
          <a:bodyPr>
            <a:normAutofit/>
          </a:bodyPr>
          <a:lstStyle/>
          <a:p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r>
              <a:rPr lang="de-DE" sz="2000" dirty="0" smtClean="0"/>
              <a:t>Gesetzlicher </a:t>
            </a:r>
            <a:r>
              <a:rPr lang="de-DE" sz="2000" dirty="0"/>
              <a:t>Auftrag </a:t>
            </a:r>
            <a:r>
              <a:rPr lang="de-DE" sz="2000" dirty="0" smtClean="0"/>
              <a:t>(</a:t>
            </a:r>
            <a:r>
              <a:rPr lang="de-DE" sz="2000" dirty="0"/>
              <a:t>SGB VIII, 3. AG-KJHG – </a:t>
            </a:r>
            <a:r>
              <a:rPr lang="de-DE" sz="2000" dirty="0" err="1"/>
              <a:t>KJFöG</a:t>
            </a:r>
            <a:r>
              <a:rPr lang="de-DE" sz="2000" dirty="0"/>
              <a:t>) </a:t>
            </a:r>
          </a:p>
          <a:p>
            <a:r>
              <a:rPr lang="de-DE" sz="2000" dirty="0" smtClean="0"/>
              <a:t>Angebote für </a:t>
            </a:r>
            <a:r>
              <a:rPr lang="de-DE" sz="2000" dirty="0"/>
              <a:t>junge Menschen </a:t>
            </a:r>
            <a:r>
              <a:rPr lang="de-DE" sz="2000" dirty="0" smtClean="0"/>
              <a:t>(6 - 21 Jahre, ggf</a:t>
            </a:r>
            <a:r>
              <a:rPr lang="de-DE" sz="2000" dirty="0"/>
              <a:t>. </a:t>
            </a:r>
            <a:r>
              <a:rPr lang="de-DE" sz="2000" dirty="0" smtClean="0"/>
              <a:t>bis 27 Jahre)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 smtClean="0"/>
          </a:p>
          <a:p>
            <a:endParaRPr lang="de-DE" sz="2000" dirty="0" smtClean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10668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5256" y="1839310"/>
            <a:ext cx="7610094" cy="43376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smtClean="0"/>
              <a:t>Vorwort</a:t>
            </a:r>
          </a:p>
          <a:p>
            <a:endParaRPr lang="de-DE" sz="2000" dirty="0"/>
          </a:p>
          <a:p>
            <a:r>
              <a:rPr lang="de-DE" sz="2000" dirty="0" smtClean="0"/>
              <a:t>Teil 1: Einführung in den KJFP</a:t>
            </a:r>
          </a:p>
          <a:p>
            <a:r>
              <a:rPr lang="de-DE" sz="2000" dirty="0" smtClean="0"/>
              <a:t>Teil 2: Querschnittsthemen</a:t>
            </a:r>
          </a:p>
          <a:p>
            <a:r>
              <a:rPr lang="de-DE" sz="2000" dirty="0" smtClean="0"/>
              <a:t>Teil 3: Förderbereiche/ Handlungsfelder</a:t>
            </a:r>
          </a:p>
          <a:p>
            <a:r>
              <a:rPr lang="de-DE" sz="2000" dirty="0" smtClean="0"/>
              <a:t>Teil 4: Förderrichtlinien der Kinder- und Jugendarbeit</a:t>
            </a:r>
            <a:endParaRPr lang="de-DE" sz="1400" dirty="0" smtClean="0"/>
          </a:p>
          <a:p>
            <a:r>
              <a:rPr lang="de-DE" sz="2000" dirty="0" smtClean="0"/>
              <a:t>Teil 5: Förderrichtlinien Jugendbildungsstätten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dirty="0" smtClean="0"/>
              <a:t>Ansprechpersonen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28650" y="87186"/>
            <a:ext cx="7886700" cy="1171891"/>
          </a:xfrm>
        </p:spPr>
        <p:txBody>
          <a:bodyPr>
            <a:normAutofit/>
          </a:bodyPr>
          <a:lstStyle/>
          <a:p>
            <a:pPr algn="ctr"/>
            <a:r>
              <a:rPr lang="de-DE" sz="2400" b="1" dirty="0" smtClean="0"/>
              <a:t>Inhaltsverzeichnis</a:t>
            </a:r>
            <a:endParaRPr lang="de-DE" sz="2400" b="1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5073F65-A6D0-0B4F-B2B8-B9B69B218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5430" y="2176885"/>
            <a:ext cx="866563" cy="98058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7E09904-7985-3641-94DB-C9DFCA65D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26" y="1280978"/>
            <a:ext cx="1133222" cy="130906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7FBA2FE-3CBD-B143-8BC5-64ED8DB62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266381" y="613256"/>
            <a:ext cx="1064662" cy="131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43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037" y="1977257"/>
            <a:ext cx="6305123" cy="4112969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28650" y="109087"/>
            <a:ext cx="7886700" cy="1113159"/>
          </a:xfrm>
        </p:spPr>
        <p:txBody>
          <a:bodyPr>
            <a:normAutofit/>
          </a:bodyPr>
          <a:lstStyle/>
          <a:p>
            <a:pPr algn="ctr"/>
            <a:r>
              <a:rPr lang="de-DE" sz="2400" b="1" dirty="0" smtClean="0"/>
              <a:t>Teil 1</a:t>
            </a:r>
            <a:br>
              <a:rPr lang="de-DE" sz="2400" b="1" dirty="0" smtClean="0"/>
            </a:br>
            <a:r>
              <a:rPr lang="de-DE" sz="2400" b="1" dirty="0" smtClean="0"/>
              <a:t>Einführung in den Kinder- und Jugendförderplan</a:t>
            </a:r>
            <a:endParaRPr lang="de-DE" sz="2400" b="1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035" y="1688492"/>
            <a:ext cx="1314035" cy="68509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582" y="1350726"/>
            <a:ext cx="2543155" cy="685095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237" y="2054570"/>
            <a:ext cx="1571844" cy="72400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11" y="1688492"/>
            <a:ext cx="838317" cy="295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1449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de-DE" sz="2400" b="1" dirty="0" smtClean="0"/>
              <a:t>Teil 2</a:t>
            </a:r>
            <a:br>
              <a:rPr lang="de-DE" sz="2400" b="1" dirty="0" smtClean="0"/>
            </a:br>
            <a:r>
              <a:rPr lang="de-DE" sz="2400" b="1" dirty="0" smtClean="0"/>
              <a:t>Querschnittsthemen</a:t>
            </a:r>
            <a:endParaRPr lang="de-DE" sz="2400" b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628650" y="1690689"/>
            <a:ext cx="7886700" cy="42529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615587" y="1799775"/>
            <a:ext cx="7886700" cy="432670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de-DE" sz="2200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00" y="3714133"/>
            <a:ext cx="3277767" cy="1209443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856257"/>
            <a:ext cx="3585999" cy="1756507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2226" y="5078476"/>
            <a:ext cx="1909774" cy="1190278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557" y="4991393"/>
            <a:ext cx="2796485" cy="103894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657" y="3813955"/>
            <a:ext cx="4448283" cy="928660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30284" y="1816638"/>
            <a:ext cx="400132" cy="2611384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88514" y="642863"/>
            <a:ext cx="498566" cy="307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088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3" name="AutoShape 4" descr="data:image/jpeg;base64,/9j/4AAQSkZJRgABAQAAAQABAAD/2wCEABYWGBQYFBwaFhwYHBocIiceGBwgLjg0JzAlNiwsIjYsJTAlIzIsMDouNjA+TkBJPjpnUERYLkRHelJ8ZoZaUnYBDhoYGiAiGh4eIiIeICciRTAgHlIyNDgiSRQ4Hic2Jyk4HCcuMhwpPClJFj4eFFQ6RzIjRScgHiM2JxowNFY2Ov/AABEIAQoAsQMBIgACEQEDEQH/xACSAAEAAgMBAAAAAAAAAAAAAAAABAUCAwYBEAACAgECAwUGBAYCAwEAAAABAgADBBESEyExBUFRUpEVMjNhcrEUIlNxNEJzgZLRI0MkRKHhAQACAwEBAAAAAAAAAAAAAAAABAECAwUGEQACAgECBQMFAAIDAAAAAAAAAQIRAxIhEzFBUWEEFFIicYGRwTJCYtHw/9oADAMBAAIRAxEAPwDrq66zWhKISVHdHDr8iegiv4afSPtEAHDr8iegjh1+RPQREAHDr8iegjh1+RPQREAHDr8iegjh1+RPQREAHDr8iegjh1+RPQREAHDr8iegjh1+RPQREAHDr8iegjh1+RPQREAHDr8iegjh1+RPQREAHDr8iegjh1+RPQREAHDr8iegjh1+RPQREAHDr8iegjh1+RPQREAKqIiQSWtfw0+kfaIr+Gn0j7RJIKDtXMzcXLVKLNimsNK32r2n+ufQSV2//Hr/AEhKSMxSo9FhxY3CDcU3RY+1e0/1z6CPavaf659BK6JbSuw1wcXwiWPtXtP9c+gj2r2n+ufQSuiGlBwcXwiXWH2j2hbl112Xao2u4aCW5zkFj1s5Q1vs/wDitry6D84GpnL4dqU5ddtnuLrr6ES1OV2SbGduKzO+8nT6Rp+w2CYyXZHKz4fqWiG1Fj7Rp2qeN74JqGnNtIGe5FXIqbUWwgkAIrHQaltNSZXDJ7IDbgLd3PVtDqdfGHy+yn2bxb+QBV5HoCCAfEAiUp9hThT+DLH2hSOZt2py2MR1117tNdBtMHtBAVG9ijFkNmnJSvjK45XZB28rPyabDoe7X/Zg5PZBJYi4knc3X0MKfYOFP4Mshn1Nrw7d5Go2qD/rp85spyjdUttbHa4lSMrsldNguXTXTQHoeq/sZnXndm1Jsq4ip5dphTDhT+DLfi2+aOLb5jKz2ng+Nn+Me08Hxs/xk6WTwp/BlnxbfNHFt8xlZ7TwfGz/ABj2ng+Nn+MNLDhT+DLPi2+aOLb5pWe08Hxs/wAY9p4PjZ/jI0sOFP4MkxM9rRKCNljX8NPpH2iK/hp9I+0SSTmO3/49f6QlYMa81C0BSCC4UEbyo5FgvWWfb/8AHj+kJGruoQY1xs/Pj1OnB0OpY7gPlpzjCbpHoISmsWLSrK9lK7eatvXeNvPl85j+3P8AaWtOVQg6gWcClFc6gBlJLKSg3TRj2uMu166msNodQKuRG4+8vLlL2zZZZ1K48kQfHkeXM/L95sWt3R3TmKwC/jzOg0lmllNFr18f4eQLLbeptr05pqOpEjY1qL+J2WfhjbpwW8AH3aflkWyOLNqTUeVUQeoPgOv/AOzJUdyoRWJY7U+Z8BLf8Zj6XGoIhNruQ+ujoUCdE+xmtcmoJjM9mllLVBRVu02DrvU8gR8usLZHGyfBoqyCCwIIK8m+X7zyWq5NSUWIHrezfabC+7SxWGg/fTwaa7chHxWq3k6VULWp86+/C2WWWfw68/BXRETQdEREAEREAEREAEREgDtYiJzzwxNr+Gn0j7RFfw0+kfaJc2OY7f8A49f6QlTTRfkPsoRrH6nTuHzMtu3/AOPX+kJjaTj9hUCo7TlWE3MIwnsj0EJuOLElzlsivyMTLxv4ipkB6N1HqJGBMsL8PNoxN72I2OCOSvuAYzbl04GNjUuEta6+jco1/KreeW1GyzKknU2305fplVEtcnEoqycGpddt6Vtd+7GZ1YeK3amTjuGFNSsVhqRPHjV0+V/i6KeJairBysK+3FrtptxgG0dt29JkU7Nx8PFvuptte9SWUPoJGoOOvjK7rT1urKiJct2ah7SrordhRbXxw3eEizEpsxci2rGvxXxuY4hJFiSdSI9zC489ymiW5q7OoxMS+6u6x7wdyK2g+ozTmYRTPfHxFewbRYid4ENSLRzxbrdc9+m3MromdtVtLmu1SjjmVMwlxpNPdboRESSRERABERIA7WIic88MTa/hp9I+0RX8NPpH2iXNjmO3/wCPX+kJHx78azD/AAWaWRA++i9RrtPgwm/t/lnr/SEpYylaPR4oKWLGns1un5LO2zDp7NfDx7Wvd7RYX2bVmGffTfXirUSTVTss+qV8SyibRwxTTttp3+Wi7e/AuOJk2XOjYyIj0BNWJXwM24dlV3bGXYhJqepzOf5azdRfdjuz0kBnUoSR3GV0mL9PtLS23VJdKsnC3CxcG+vGte+3JAXUrtCJJF1WJZ2dgDIvaj8j6HbuBEouXQTfZfbbVVU5GykEVCGkHgf01J3dyl1/xr7Fme0kHaSXojHHqr4AHeU8ZovNArcp2hk37vhU6N6WFjpK2JOlGi9PFOLTaon5N1NmHhVoTvpBF0zz8pbM434ljqNiqHGqmVsSdKLrDFNPd1e33e5kzu53OzOx6sx1MxiJYZSEREkBERABERIA7WIic88MTa/hp9I+0RX8NPpH2iXNjmO3/wCPX+kJBowrrqhcXopqJ2o9zbdx+Um9v/x6/wBIRQ9zYtFGVgvk4xOtFidRN7aSO9Gco4cemvPevFlfXh5FuQ9FYQ21gsefI/SZnfgZNNJuPCesHSw1Nu2HwaWmLQmP2vk49BLgUPt/1I+JVbjdmZ5yEepXQVor97w1MHmlezVbbVu75kbKNv4PD301IpB4Tpzd/qhuzcxUJPCLhd70BgbQviVktyldHYz2e4CS/qslXPZR2pZbTgPZb1S8MdrKR/jI1MyWWaSUaW7f51crb/ZXVBD2Fe2g3DIUBv8AGaKMHJvrWwGqtXOlPFYKX+iSUG/sLKKD/wBkOQO4cpMyDW+Jg2piHLRaggKEjY4+SQtk8WcdSXNzd/pHPuj1u1dilXQ6OpmMmZ9tt2Y73VcGzRQ9chzZHVg24xb51v8AcRESxoIiIAIiIAIiIAIiJAHaxETnnhibX8NPpH2iK/hp9I+0S5scv29zz0/pCVaZGTWpWq65FPVVYgTq83s6nNuFz2WIQoQKsinsPG/WvmykqO1jz4lCMZb14KbAyK8a617dfz1Og067jIj232BRdbZYE90OxIHqZ0w7AxyPj3wewcUdb7pOqJdZ8FuW9vwcwXdlVWZmVfcBPIfsJmL8kV8IXWirybjpOiPYWMD8e+PYmN+tfJ1RL+5wf+RzaWWIGFbuitycKSAR8xMqr76dRRbZUG6hCQJ0XsPG/Wvj2JjfrXw1RD3OB3t99jmSSSSxJJ5knqZ5OnbsXDXrk2x7Exe6++HEiX91i8/o5iJ0/sPG/WvmfsDH/Xuk60Hu8Xk5WJ1XsDH/AF7piewsX9e6GtB7vF5OXidQewsX9e6D2Fi/r3Q1oPd4vJy8TqD2Fi/r3Tz2JjfrXw1oPd4vJzETp/YeN+tfMx2DjHpfdDWg93i8kuJq4h8BEUPMUyyr+Gn0j7RFfw0+kfaJY0ESFfn4mNdwry6sV3KdOUiPkPa6lRurPeG0A/t1MWyZNHlmig3vTruXESsTJNbjdzQ8jLOTiyrIrW3dESi0IiIwUEiZdxqUKvJ36TeLKy5QNqw7pFzsc3qrJ79fd4iLzdwlpZeNWrILu3DJDICOer9P7x7VqxEAsBt5Art6SMAjKVbmrDRhN/Z3Z2ETY1wN23kivObgX1Ve481Cm5fouqXaymux1KM6hinhNk8UAABQAByUDoBPZ2jnCIiACIiACInhIA1JAA6yAPYkU5K/ygsJvR1ddVmUcsJOk7JporYiJqBa1/DT6R9oiv4afSPtEkgh5eBi5gU3mwOgITaZQU41lNrGyzds1RFl/lXsg2Ve+e/wlXwnK9ec5WfLH/FPf/YexOSTvl0NYrtvcVoeZnRj8qAa8lGkocV8vFdtERg/Vj1A+Unte1ibSAoPXSUhlx44ve5MpNSb8E8MDzBBE9kLBJ4ltY8BpJs6OOeuKlysWap0U1J5b/5tSdZssvyyP+Jwh8dJpsDUWsnPQklf2mG9p5+8kJSSbW48knT5mtMdgSztqSdTN6CymwWVMQe8eIgEz2U1zu7LlvU4sQMO/qJnI2ICKf3Oom53RBqxAno4S+iMpbbbnOa3aRnEwSxH90zOaqSe6dlRERLAJW9o2GsVL3OSTNyZO63TTRNdA02XrRbVttZF71cnoYo5xyRmovx+TRbNWild1aptVLgAnaOpkIZmdZonZwt6DcEGpEkrYNxUdVJGoll2dZSljodEZ+YInPw0paXt2fkebSTelSZt0r+UTVpE7ZzC0r+Gn0j7RFfw0+kfaIElTdqLn166zXqZaW0JbzJKnzCaDhH9ZfScKfpsmqTW6bG4zjSsgFyJ5xNJYezre+5fSejBqX4hZz6CVXpcnZIvxImPZ+4Cyzz8hJ08AAGgAAHICeztQhpio9hNu22YulbjR1DDu1kY4dB6cRf2P+5LiS4RfNJkJtcmRBh0+a0zJcWgHnub6jJMSvCx/FFtUu7K/tLIvwsZL6hWQHAdH8PlKj2gMlQzuamLADbznT8u8SgyqcQZr2Vouo9A0xzUo2/wvJvicd01v3Mms0/mII6GW+NaLqEfv6GUSJx7RWnvHr8hL+qtKalrX3VEW9NFrU+n9DLWy6/w2RNFd9buUXrzI+c3zpRkpK07QsUtbaAjvBIMxda3GjaESTk49gsL1AkNzIEhHUe/uU/MTzs8Uoylz57D8WmjYtdKe6BPSqzBWXxmagsdFDE/ITBqXll/ySonkT2JyiyQ/wDEn0j7RI914qx6gPeIAWV722FdwBdu4a6Tm5M6g1GrZsoNqy4iVqdo49C6ZTFW0/cyfTYt1SWrqFcBlB66RmElJJohxa5oziImhQREE6d4EAESNkZCULqSPmT0E1JlnbqdCp7xFZZoRdN/npZdRbJ0TxWDAFTqD0nsZKETKtZAEQ6M3U+AlatSCWGarblsPQjQyDPP+olPW0+XT7DuNKtjUcYbtyO6HxU6GSlZwu0sxHzM0HXuMw3ERa5NVbNWiZUf/Lq/uT6S0lbh1NvNz8hpogllO56eLjDcSm9xERHjIaDwEREAKqIiQSZZ9TvVTZX0rTR5Xab62RmIDDTUSxsyrkTSqtGIGnOVtdN2pL6DU66eE4uaUJPVGX3XlDsLS3/AxOy0yA5y7HcJoiBJ0ijaoUdFAUfsJTUvbQ5I5offWXCMrqGXoY9hyRkv+XUyyuTe/LoZRER0WE0dpU/i8R6E03nQoT0BE3zwkAEk6AdTIZKdUzkCnaOG/AsTiO2m09U0k93YDpN+TdxrtawQijRT4yFxFW1RduFev5yPCcPJUpUqrudNO1bW5c9mljjEv5zs/aTpGryMcoNh/LpyGk0LfYL13e4527Z0OLCGiF6nyEKbt1RYTUaMY/8AWo/abYjbSfNJmZpGNiac6wTMxVjr8OpF+enOZzW1tadWEo9Ed9kG5sieKysNVIIns0TTIEREkBERACqiIkEmhn0Yj5mZBjJZwtQHW4AsNxUiPwTjrcn9hODL02S3S6jinCiJrrLHE14J+o6TWMQa/nsJHgBpJigKAANAOgjWDBOEnKXbkZTmmqR7E0ZFwpTXqzclEr7Lrdu4BnYdAp0jOTOoNRq2ZqDast5CzW5IncTq01pn49Sf+U+w6f3khgmVjpbWeTDdUTCd5Mb082iUqatbFcCBDFO8AzaaMkdam/tNbU399Vk4XCyfGQ5qj3R4GXumSnffUo8wPpzngxclv+pl+qTsbGFJLMQXMax4Jak2mkZylGnvbJcRNJvrW3h9/QmdxyUebr/sTo15d3Bo1HVjtBlYH1U6MQfGW99CZFRrfl3qfnKHThWNWw0dDoROZ6iLuL3pfqxrHVNdf4Ye0hjVBqyL9dQS3KXeBdZk4i327Azk7QnlldgUYgyy5RNxBKg9NZexzDWm1y/pGVx2SVPuIiI0KiIiAFVERIJLRAOGn0j7T3SK/hp9I+0SSBPNRPT018JU0uwbi6ndFMuVY9N8my6jdmztGqxhXYnRNQ4laQXrZCxG4aBhLO3LdVOyoP3aEyrrquJJYbQeYE52WUJPXGQ3jtKmYYvZZytxyrW216KmydMo2oqdQoCiU9FltDk8mrb31/1LlCGAK8weYnQw5IyXlczLK5N78uh7ERHBYREQASp/7rdeu8y2lXmVslxtQfkfr8jOf6mLlDbozbG9zB2tZSod1+YMirjDdud2dj1J6zLcT0mQ1nFuSVamOJA1ryIJBHMES1x7WtTR+bryJlZJ2GhAZz0bTSN+mlPWlzXUxyVXkmxI+VkJi08axXZAwVtkrnzkyKycb0Y7Z2Zz0q+b6IXUJPdLbuXOsSnFroAVO09SBLbGuWykOPe6ETHFmU7VU1+glBorIiI2ULWv4afSPtEV/DT6R9okkCUepqZq27mMvJoux6rfe1DdzCJ5sXESrmjWEqe5Vb5kHJkxuzrF5i1NPAiBgXgamyv0M5L9Nk+I1riQ5ZYZIoI7i3KaRhn+ezl4KJNVQqhV5AdBHMGCcJapbbGE5pqkexETrC4iIgAiIgBrajGf3qk18Zj+FxB/JN0SmmPZE2+7MDj4q+6ik+JmcRJSS5JIDVdVXfU1Vw3I3Uakfac9l9m003harHWggMUnQXWipN3U9FEqGWyxy9jak/8AweAiOfKorTf1fwZxOS3T2ND6noT4ACXWFU9FGxjzY7mlNwsiu1bathK8wG6SyTJv2/nCbu/SKY8uKH1NtsvNN0ka4mWkTuUxIs6/hp9I+0RX8NPpH2iQBzmT2zelzpjIm2skb3h8jtQqXOXWiKobIKJzQFd4+qQ7MQWdp5VJfYFJfX9yPEjzTfw8gEJblBOGAX3IAnDJNI3eJ5dGm1I6zWJKGmrq2eXp2qKWttynKoDrof8AXmlfj25IyqSllm82KOp8ZNZMkHg332qbxYShUfDTWw6/M92kYGPp2tQgO5ABcp+W3cNZPc2jKKjkT0t1a26HWRNFzOrIEJG6Ylrh/wBjddB9PXWYHDJMSJvyO9zp36dem6C92g0sJ1Gu7lt8TACXEibsnznXXr3aRuv5f8h17/DroPWAEuJEDXHrYddNf2OuggNkajVzoTpACXE8xS5L7zuKkAT2ACIiAEHMB1Q93OQtTLl0V1KuNQZGbDT+Wx5yM3p5Sk5Rp2MwmkqZXlmmHElmezz+sdP2mSdnV9Xd2EXXpcnZGvEiR4mGpiehsQotK/hp9I+0Su4lo5B3AHQAmOLb539TKkmGX2dfbb+KxLRTcV2WeDCQPZnbQAAtQ6HcBv8A9iWXFt87+pji2+d/Uy2pjEc0oqtn+Cr9ndujo3Vt/vyf2dg349r5GUwa9xtm3i2+d/UxxbfO/qYamTLNKSa2ROemyzQqQumo5zH8Lf8AqLIfFt87+pji2+d/UyosTPwt3nWejGu81fy5cvSQuLb539THFt87+pgBM/C3/qL/AH9YGLeOjpIfFt87+pji2+d/UwAmfhbvOkfhbvOvLkDIfFt87+pji2+d/UwAn1I1W7cQxbSZSu4tvnf1McW3zv6mAFjEruLb539THFt87+pgBYxK7i2+d/UxxbfO/qZAFjEruLb539THFt87+pkga4mUSCT/2Q==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119" y="1551510"/>
            <a:ext cx="6143723" cy="4624410"/>
          </a:xfrm>
          <a:prstGeom prst="rect">
            <a:avLst/>
          </a:prstGeom>
        </p:spPr>
      </p:pic>
      <p:sp>
        <p:nvSpPr>
          <p:cNvPr id="15" name="Titel 1"/>
          <p:cNvSpPr>
            <a:spLocks noGrp="1"/>
          </p:cNvSpPr>
          <p:nvPr>
            <p:ph type="title"/>
          </p:nvPr>
        </p:nvSpPr>
        <p:spPr>
          <a:xfrm>
            <a:off x="628650" y="87186"/>
            <a:ext cx="7886700" cy="1171891"/>
          </a:xfrm>
        </p:spPr>
        <p:txBody>
          <a:bodyPr>
            <a:normAutofit/>
          </a:bodyPr>
          <a:lstStyle/>
          <a:p>
            <a:pPr algn="ctr"/>
            <a:r>
              <a:rPr lang="de-DE" sz="2400" b="1" dirty="0" smtClean="0"/>
              <a:t>Teil 3</a:t>
            </a:r>
            <a:br>
              <a:rPr lang="de-DE" sz="2400" b="1" dirty="0" smtClean="0"/>
            </a:br>
            <a:r>
              <a:rPr lang="de-DE" sz="2400" b="1" dirty="0" smtClean="0"/>
              <a:t>Förderbereiche/ Handlungsfelder</a:t>
            </a:r>
            <a:endParaRPr lang="de-DE" sz="2400" b="1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192" y="930943"/>
            <a:ext cx="2524957" cy="1505564"/>
          </a:xfrm>
          <a:prstGeom prst="rect">
            <a:avLst/>
          </a:prstGeom>
        </p:spPr>
      </p:pic>
      <p:sp>
        <p:nvSpPr>
          <p:cNvPr id="17" name="Inhaltsplatzhalter 2"/>
          <p:cNvSpPr txBox="1">
            <a:spLocks/>
          </p:cNvSpPr>
          <p:nvPr/>
        </p:nvSpPr>
        <p:spPr>
          <a:xfrm>
            <a:off x="368300" y="5566023"/>
            <a:ext cx="3827736" cy="18046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de-DE" sz="1800" b="1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63" y="2728940"/>
            <a:ext cx="2483780" cy="76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48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07779"/>
            <a:ext cx="7886700" cy="4369184"/>
          </a:xfrm>
        </p:spPr>
        <p:txBody>
          <a:bodyPr>
            <a:normAutofit/>
          </a:bodyPr>
          <a:lstStyle/>
          <a:p>
            <a:r>
              <a:rPr lang="de-DE" sz="2000" dirty="0" smtClean="0"/>
              <a:t>Fortbildungs-, Anschaffungs-</a:t>
            </a:r>
            <a:r>
              <a:rPr lang="de-DE" sz="2000" dirty="0"/>
              <a:t> </a:t>
            </a:r>
            <a:r>
              <a:rPr lang="de-DE" sz="2000" dirty="0" smtClean="0"/>
              <a:t>bzw. Renovierungs- und Programmpauschale bleiben bestehen</a:t>
            </a:r>
          </a:p>
          <a:p>
            <a:r>
              <a:rPr lang="de-DE" sz="2000" dirty="0" smtClean="0"/>
              <a:t>Erstellung einer Konzeption</a:t>
            </a:r>
          </a:p>
          <a:p>
            <a:r>
              <a:rPr lang="de-DE" sz="2000" dirty="0" smtClean="0"/>
              <a:t>Benennung einer festen Ansprechpersonen </a:t>
            </a:r>
          </a:p>
          <a:p>
            <a:r>
              <a:rPr lang="de-DE" sz="2000" dirty="0" smtClean="0"/>
              <a:t>Fachberatung durch das Team der Kinder- und Jugendförderung, aufgeteilt auf Kommunen (s. Ansprechpersonen im KJFP)</a:t>
            </a:r>
          </a:p>
          <a:p>
            <a:r>
              <a:rPr lang="de-DE" sz="2000" dirty="0" smtClean="0"/>
              <a:t>Verbindliche Teilnahme am Wirksamkeitsdialog: </a:t>
            </a:r>
          </a:p>
          <a:p>
            <a:pPr marL="0" indent="0">
              <a:buNone/>
            </a:pPr>
            <a:endParaRPr lang="de-DE" sz="2000" dirty="0" smtClean="0"/>
          </a:p>
          <a:p>
            <a:pPr lvl="1"/>
            <a:r>
              <a:rPr lang="de-DE" sz="1600" dirty="0" smtClean="0"/>
              <a:t>Strukturgespräch (Träger, Gemeinde, Mitarbeiterin bzw. Mitarbeiter)</a:t>
            </a:r>
          </a:p>
          <a:p>
            <a:pPr lvl="1"/>
            <a:r>
              <a:rPr lang="de-DE" sz="1600" dirty="0" smtClean="0"/>
              <a:t>Regional AG</a:t>
            </a:r>
          </a:p>
          <a:p>
            <a:pPr lvl="1"/>
            <a:r>
              <a:rPr lang="de-DE" sz="1600" dirty="0" smtClean="0"/>
              <a:t>Jahrestagung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28650" y="-199696"/>
            <a:ext cx="7886700" cy="1376855"/>
          </a:xfrm>
        </p:spPr>
        <p:txBody>
          <a:bodyPr>
            <a:normAutofit/>
          </a:bodyPr>
          <a:lstStyle/>
          <a:p>
            <a:pPr algn="ctr"/>
            <a:r>
              <a:rPr lang="de-DE" sz="2400" b="1" dirty="0" smtClean="0"/>
              <a:t>Konkrete Handlungsschritte in der OKJA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4226869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011" y="1362868"/>
            <a:ext cx="5929209" cy="4759231"/>
          </a:xfrm>
        </p:spPr>
      </p:pic>
      <p:sp>
        <p:nvSpPr>
          <p:cNvPr id="8" name="Rechteck 7"/>
          <p:cNvSpPr/>
          <p:nvPr/>
        </p:nvSpPr>
        <p:spPr>
          <a:xfrm>
            <a:off x="356616" y="561909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b="1" dirty="0"/>
              <a:t>3.2 Jugendsozialarbeit</a:t>
            </a:r>
          </a:p>
          <a:p>
            <a:r>
              <a:rPr lang="de-DE" b="1" dirty="0"/>
              <a:t>3.3 Erz. Kinder- und Jugendschutz</a:t>
            </a:r>
          </a:p>
          <a:p>
            <a:r>
              <a:rPr lang="de-DE" b="1" dirty="0"/>
              <a:t>3.4 Jugendbildungsstätten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34" y="570707"/>
            <a:ext cx="4086795" cy="68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306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07779"/>
            <a:ext cx="7886700" cy="4369184"/>
          </a:xfrm>
        </p:spPr>
        <p:txBody>
          <a:bodyPr>
            <a:normAutofit/>
          </a:bodyPr>
          <a:lstStyle/>
          <a:p>
            <a:r>
              <a:rPr lang="de-DE" sz="2000" dirty="0" smtClean="0"/>
              <a:t>Finanzielle Unterstützungsmöglichkeiten für die Durchführung von Angeboten (z.B. Ferienaktionen, Projekte, Ferienfreizeiten, Anschaffungen von Gegenständen, etc.)</a:t>
            </a:r>
          </a:p>
          <a:p>
            <a:pPr marL="0" indent="0">
              <a:buNone/>
            </a:pPr>
            <a:endParaRPr lang="de-DE" sz="2000" dirty="0" smtClean="0"/>
          </a:p>
          <a:p>
            <a:r>
              <a:rPr lang="de-DE" sz="2000" dirty="0" smtClean="0"/>
              <a:t>Strukturförderung – ehrenamtliche Arbeit für Dachverbände</a:t>
            </a:r>
          </a:p>
          <a:p>
            <a:endParaRPr lang="de-DE" sz="2000" dirty="0" smtClean="0"/>
          </a:p>
          <a:p>
            <a:r>
              <a:rPr lang="de-DE" sz="2000" dirty="0" smtClean="0"/>
              <a:t>AG Jugendverbandsarbeit und Jahresgespräche zur Vernetzung, Bedarfsermittlung und Weiterentwicklung der Kinder- und Jugendarbeit</a:t>
            </a:r>
          </a:p>
          <a:p>
            <a:pPr marL="0" indent="0">
              <a:buNone/>
            </a:pPr>
            <a:endParaRPr lang="de-DE" sz="2000" dirty="0" smtClean="0"/>
          </a:p>
          <a:p>
            <a:r>
              <a:rPr lang="de-DE" sz="2000" dirty="0" smtClean="0"/>
              <a:t>Schulungs- und Qualifizierungsmöglichkeiten, auch zum Thema Kinderschutz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71A85E80-D143-428F-A0DE-1E138ACF1750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628650" y="291649"/>
            <a:ext cx="7886700" cy="1376855"/>
          </a:xfrm>
        </p:spPr>
        <p:txBody>
          <a:bodyPr>
            <a:normAutofit/>
          </a:bodyPr>
          <a:lstStyle/>
          <a:p>
            <a:pPr algn="ctr"/>
            <a:r>
              <a:rPr lang="de-DE" sz="2400" b="1" dirty="0" smtClean="0"/>
              <a:t>Konkrete Handlungsschritte in der Jugendverbandsarbeit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1602524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reis-Steinfurt4-3.potx" id="{8BEF0F12-B32D-435C-B0A0-7A745C62DDF1}" vid="{4CE0C322-342E-4217-9B28-0C7EF297DA2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Kreis-Steinfurt</Template>
  <TotalTime>0</TotalTime>
  <Words>362</Words>
  <Application>Microsoft Office PowerPoint</Application>
  <PresentationFormat>Bildschirmpräsentation (4:3)</PresentationFormat>
  <Paragraphs>95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</vt:lpstr>
      <vt:lpstr>Ran an die Kohle!</vt:lpstr>
      <vt:lpstr>Der Kinder- und Jugendförderplan (KJFP) 2021- 2025 des Kreises Steinfurt</vt:lpstr>
      <vt:lpstr>Inhaltsverzeichnis</vt:lpstr>
      <vt:lpstr>Teil 1 Einführung in den Kinder- und Jugendförderplan</vt:lpstr>
      <vt:lpstr>Teil 2 Querschnittsthemen</vt:lpstr>
      <vt:lpstr>Teil 3 Förderbereiche/ Handlungsfelder</vt:lpstr>
      <vt:lpstr>Konkrete Handlungsschritte in der OKJA</vt:lpstr>
      <vt:lpstr>PowerPoint-Präsentation</vt:lpstr>
      <vt:lpstr>Konkrete Handlungsschritte in der Jugendverbandsarbeit</vt:lpstr>
      <vt:lpstr>Teil 4 Förderrichtlinien der Kinder- und Jugendarbeit</vt:lpstr>
      <vt:lpstr>4.2.1 Ferientagesaktionen, Ferienfreizeiten (In- u. Ausland), Internationale Jugendbegegnung</vt:lpstr>
      <vt:lpstr>4.2.2 Nachhaltige Einbindung von jungen Menschen durch sozialraumorientierte und regionale Projekte</vt:lpstr>
      <vt:lpstr>4.2.3 Schulung von Gruppenleitenden, (Ferien-)Helfenden sowie ehrenamtlich Engagierten in der Kinder- und Jugendarbeit</vt:lpstr>
      <vt:lpstr>PowerPoint-Präsentation</vt:lpstr>
      <vt:lpstr>PowerPoint-Präsentation</vt:lpstr>
      <vt:lpstr>4.4 Jugendverbandsarbeit</vt:lpstr>
      <vt:lpstr>4.4.3 Kinderschutz</vt:lpstr>
      <vt:lpstr>PowerPoint-Präsentation</vt:lpstr>
      <vt:lpstr>PowerPoint-Präsentation</vt:lpstr>
    </vt:vector>
  </TitlesOfParts>
  <Company>Kreis Steinfurt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Jahrestagung OKJA</dc:title>
  <dc:creator>b600949</dc:creator>
  <cp:lastModifiedBy>Jörg Menzel</cp:lastModifiedBy>
  <cp:revision>79</cp:revision>
  <dcterms:created xsi:type="dcterms:W3CDTF">2018-02-07T10:34:54Z</dcterms:created>
  <dcterms:modified xsi:type="dcterms:W3CDTF">2021-03-18T13:07:36Z</dcterms:modified>
</cp:coreProperties>
</file>